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5" r:id="rId4"/>
    <p:sldId id="266" r:id="rId5"/>
    <p:sldId id="267" r:id="rId6"/>
    <p:sldId id="273" r:id="rId7"/>
    <p:sldId id="274" r:id="rId8"/>
    <p:sldId id="275" r:id="rId9"/>
    <p:sldId id="276" r:id="rId10"/>
    <p:sldId id="277" r:id="rId11"/>
    <p:sldId id="279" r:id="rId12"/>
    <p:sldId id="268" r:id="rId13"/>
    <p:sldId id="280" r:id="rId14"/>
    <p:sldId id="281" r:id="rId15"/>
    <p:sldId id="282" r:id="rId16"/>
    <p:sldId id="269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70" r:id="rId25"/>
    <p:sldId id="290" r:id="rId26"/>
    <p:sldId id="291" r:id="rId27"/>
    <p:sldId id="292" r:id="rId28"/>
    <p:sldId id="271" r:id="rId29"/>
    <p:sldId id="293" r:id="rId30"/>
    <p:sldId id="294" r:id="rId31"/>
    <p:sldId id="295" r:id="rId32"/>
    <p:sldId id="272" r:id="rId33"/>
    <p:sldId id="296" r:id="rId34"/>
    <p:sldId id="297" r:id="rId35"/>
    <p:sldId id="298" r:id="rId36"/>
    <p:sldId id="299" r:id="rId37"/>
    <p:sldId id="300" r:id="rId38"/>
    <p:sldId id="260" r:id="rId3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956F"/>
    <a:srgbClr val="025D43"/>
    <a:srgbClr val="00E4AA"/>
    <a:srgbClr val="000000"/>
    <a:srgbClr val="00F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1" d="100"/>
          <a:sy n="61" d="100"/>
        </p:scale>
        <p:origin x="1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1CE7AAA-C957-4399-AFD2-D1F6EA104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5C6D0C1-DE56-A6A4-A54B-E820CC4DBB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0D47FDC8-F0A1-98AE-D706-238A59784D15}"/>
              </a:ext>
            </a:extLst>
          </p:cNvPr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E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F1B081F-6E56-1E3E-CEEF-B590F3B502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065CC73-56E8-F6D2-236D-4809CCCD11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64772212-BB7D-E7F5-A4DC-240094B2729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B5C152DD-2CFE-E8E1-7070-E11EB2A17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D8021F59-2DAF-F5D2-3F62-1BFB9A8F07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0EA54167-E3D5-7BD2-790D-D8D0B57FF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AA2E6019-4FDB-664E-8884-0D378085E2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24/06/2023</a:t>
            </a:fld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3087C2EF-F33A-5402-A2D3-0FDA3816C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Programa de Especialización en Supervisión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D6F6643-4962-9478-36D0-7747FA979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528" y="162789"/>
            <a:ext cx="8097072" cy="653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598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1431E7-F58D-00ED-A4FB-D751BDF6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Taller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B8AA32-7996-7E03-4239-F1CA7D080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Escoja 20 activos de su empresa</a:t>
            </a:r>
          </a:p>
          <a:p>
            <a:r>
              <a:rPr lang="es-PE" dirty="0"/>
              <a:t>Determine cuales son los niveles taxonómicos de cada uno</a:t>
            </a:r>
          </a:p>
          <a:p>
            <a:r>
              <a:rPr lang="es-PE" dirty="0"/>
              <a:t>Utilizando la norma diseñe una codificación que permita gestionar estos activos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887584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12DDD-B351-411B-5B61-7A5DF1738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Gestión y Priorización del Trabajo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2F4F9D-1F73-B678-3132-19853F7415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94673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D2F5A-6A36-374C-4A94-26F417946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Backlog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FA46A4-4A79-DC72-C617-46A220E2B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PE" dirty="0"/>
              <a:t>Dependiendo las normativas los backlogs son las tareas pendientes de realizar, en algunos casos solamente las tareas correctivas y en otras las correctivas y preventivas</a:t>
            </a:r>
          </a:p>
          <a:p>
            <a:pPr marL="0" indent="0">
              <a:buNone/>
            </a:pPr>
            <a:r>
              <a:rPr lang="es-PE" dirty="0"/>
              <a:t>Sirven para definir la carga de trabajo de un equipo de mantenimiento</a:t>
            </a:r>
          </a:p>
          <a:p>
            <a:pPr marL="0" indent="0">
              <a:buNone/>
            </a:pPr>
            <a:r>
              <a:rPr lang="es-PE" dirty="0"/>
              <a:t>Las OTs deben de contener como mínimo:</a:t>
            </a:r>
          </a:p>
          <a:p>
            <a:r>
              <a:rPr lang="es-PE" dirty="0"/>
              <a:t>Tipo de especialidades y cantidad</a:t>
            </a:r>
          </a:p>
          <a:p>
            <a:r>
              <a:rPr lang="es-PE" dirty="0"/>
              <a:t>Horas por especialista y duración tota</a:t>
            </a:r>
            <a:r>
              <a:rPr lang="es-419" dirty="0"/>
              <a:t>l</a:t>
            </a:r>
          </a:p>
          <a:p>
            <a:r>
              <a:rPr lang="es-419" dirty="0"/>
              <a:t>Criterio de prioridad</a:t>
            </a:r>
          </a:p>
          <a:p>
            <a:r>
              <a:rPr lang="es-419" dirty="0"/>
              <a:t>Máquina a intervenir, sistema e </a:t>
            </a:r>
            <a:r>
              <a:rPr lang="es-419" dirty="0" err="1"/>
              <a:t>item</a:t>
            </a:r>
            <a:r>
              <a:rPr lang="es-419" dirty="0"/>
              <a:t> mantenible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50256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411ABD-CC59-ECBB-2E76-82D8E9242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283"/>
            <a:ext cx="10515600" cy="4873680"/>
          </a:xfrm>
        </p:spPr>
        <p:txBody>
          <a:bodyPr/>
          <a:lstStyle/>
          <a:p>
            <a:r>
              <a:rPr lang="es-PE" dirty="0"/>
              <a:t>Se deben ingresar al backlog todas las órdenes planificadas listas para realizar.</a:t>
            </a:r>
          </a:p>
          <a:p>
            <a:r>
              <a:rPr lang="es-PE" dirty="0"/>
              <a:t>Planificar implica:</a:t>
            </a:r>
          </a:p>
          <a:p>
            <a:pPr lvl="1"/>
            <a:r>
              <a:rPr lang="es-PE" dirty="0"/>
              <a:t>Materiales</a:t>
            </a:r>
          </a:p>
          <a:p>
            <a:pPr lvl="1"/>
            <a:r>
              <a:rPr lang="es-PE" dirty="0"/>
              <a:t>Recursos terceros</a:t>
            </a:r>
          </a:p>
          <a:p>
            <a:pPr lvl="1"/>
            <a:r>
              <a:rPr lang="es-PE" dirty="0"/>
              <a:t>Herramientas</a:t>
            </a:r>
          </a:p>
          <a:p>
            <a:pPr lvl="1"/>
            <a:r>
              <a:rPr lang="es-PE" dirty="0"/>
              <a:t>Repuestos</a:t>
            </a:r>
          </a:p>
          <a:p>
            <a:pPr marL="0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6115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84028C-B9DD-C931-789D-E9ED37249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752"/>
            <a:ext cx="10515600" cy="4905211"/>
          </a:xfrm>
        </p:spPr>
        <p:txBody>
          <a:bodyPr>
            <a:normAutofit/>
          </a:bodyPr>
          <a:lstStyle/>
          <a:p>
            <a:r>
              <a:rPr lang="es-PE" dirty="0"/>
              <a:t>Criterios de Priorización:</a:t>
            </a:r>
          </a:p>
          <a:p>
            <a:pPr lvl="1"/>
            <a:r>
              <a:rPr lang="es-PE" dirty="0"/>
              <a:t>0: Emergencia</a:t>
            </a:r>
          </a:p>
          <a:p>
            <a:pPr lvl="1"/>
            <a:r>
              <a:rPr lang="es-PE" dirty="0"/>
              <a:t>1: Urgente</a:t>
            </a:r>
          </a:p>
          <a:p>
            <a:pPr lvl="1"/>
            <a:r>
              <a:rPr lang="es-PE" dirty="0"/>
              <a:t>2: Importante</a:t>
            </a:r>
          </a:p>
          <a:p>
            <a:pPr lvl="1"/>
            <a:r>
              <a:rPr lang="es-PE" dirty="0"/>
              <a:t>3: Mantenimiento no crítico en equipo de producción</a:t>
            </a:r>
          </a:p>
          <a:p>
            <a:pPr lvl="1"/>
            <a:r>
              <a:rPr lang="es-PE" dirty="0"/>
              <a:t>4: Mantenimiento no crítico en equipo que no es de producción</a:t>
            </a:r>
          </a:p>
          <a:p>
            <a:r>
              <a:rPr lang="es-PE" dirty="0"/>
              <a:t>Criterio de tipo de OT</a:t>
            </a:r>
          </a:p>
          <a:p>
            <a:pPr lvl="1"/>
            <a:r>
              <a:rPr lang="es-PE" dirty="0"/>
              <a:t>S: Seguridad</a:t>
            </a:r>
          </a:p>
          <a:p>
            <a:pPr lvl="1"/>
            <a:r>
              <a:rPr lang="es-PE" dirty="0"/>
              <a:t>A: Medio Ambiente</a:t>
            </a:r>
          </a:p>
          <a:p>
            <a:pPr lvl="1"/>
            <a:r>
              <a:rPr lang="es-PE" dirty="0"/>
              <a:t>P: Preventivo</a:t>
            </a:r>
          </a:p>
          <a:p>
            <a:pPr lvl="1"/>
            <a:r>
              <a:rPr lang="es-PE" dirty="0"/>
              <a:t>C: Correctivo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719292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5F6296-2961-F632-C51D-9BC34E43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Planificación y Programación Eficiente del Trabajo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D6FEC9-2A1D-BEB8-7CC2-0E871F7EA6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191379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5A1C5B1-3644-1357-E44A-01ECC7A43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Planificación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2E739CD5-3772-D11C-AA78-5ED3CE275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La planificación del mantenimiento tiene como objetivo el maximizar la productividad del equipo de mantenimiento a través de:</a:t>
            </a:r>
          </a:p>
          <a:p>
            <a:pPr lvl="1"/>
            <a:r>
              <a:rPr lang="es-PE" dirty="0"/>
              <a:t>Gestionar los recursos</a:t>
            </a:r>
          </a:p>
          <a:p>
            <a:pPr lvl="1"/>
            <a:r>
              <a:rPr lang="es-PE" dirty="0"/>
              <a:t>Identificar los procedimientos correctos</a:t>
            </a:r>
          </a:p>
          <a:p>
            <a:pPr lvl="1"/>
            <a:r>
              <a:rPr lang="es-PE" dirty="0"/>
              <a:t>Identificar los repuestos necesarios</a:t>
            </a:r>
          </a:p>
          <a:p>
            <a:pPr lvl="1"/>
            <a:r>
              <a:rPr lang="es-PE" dirty="0"/>
              <a:t>Definir la cantidad de personas y especialidades</a:t>
            </a:r>
          </a:p>
          <a:p>
            <a:r>
              <a:rPr lang="es-PE" dirty="0"/>
              <a:t>La medición de la efectividad de los técnicos de mantenimiento se mide mediante el “Tiempo de llave” o </a:t>
            </a:r>
            <a:r>
              <a:rPr lang="es-PE" dirty="0" err="1"/>
              <a:t>Wrench</a:t>
            </a:r>
            <a:r>
              <a:rPr lang="es-PE" dirty="0"/>
              <a:t> Time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66713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5A3638-2776-56F9-ED3C-BFADDFB4D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err="1"/>
              <a:t>Wrench</a:t>
            </a:r>
            <a:r>
              <a:rPr lang="es-PE" dirty="0"/>
              <a:t> Time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33DC3B-D3D5-30E8-233C-0CD7FF30F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32885"/>
          </a:xfrm>
        </p:spPr>
        <p:txBody>
          <a:bodyPr/>
          <a:lstStyle/>
          <a:p>
            <a:pPr marL="0" indent="0">
              <a:buNone/>
            </a:pPr>
            <a:endParaRPr lang="es-PE" dirty="0"/>
          </a:p>
          <a:p>
            <a:pPr marL="0" indent="0">
              <a:buNone/>
            </a:pPr>
            <a:r>
              <a:rPr lang="es-419" dirty="0"/>
              <a:t>W= Horas invertidas en trabajo de Mto/Horas totales en planta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7C2D69E0-DD14-8306-63EB-1500E0749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294162"/>
              </p:ext>
            </p:extLst>
          </p:nvPr>
        </p:nvGraphicFramePr>
        <p:xfrm>
          <a:off x="698938" y="3429000"/>
          <a:ext cx="10794123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868">
                  <a:extLst>
                    <a:ext uri="{9D8B030D-6E8A-4147-A177-3AD203B41FA5}">
                      <a16:colId xmlns:a16="http://schemas.microsoft.com/office/drawing/2014/main" val="4214544569"/>
                    </a:ext>
                  </a:extLst>
                </a:gridCol>
                <a:gridCol w="893379">
                  <a:extLst>
                    <a:ext uri="{9D8B030D-6E8A-4147-A177-3AD203B41FA5}">
                      <a16:colId xmlns:a16="http://schemas.microsoft.com/office/drawing/2014/main" val="3433458293"/>
                    </a:ext>
                  </a:extLst>
                </a:gridCol>
                <a:gridCol w="956442">
                  <a:extLst>
                    <a:ext uri="{9D8B030D-6E8A-4147-A177-3AD203B41FA5}">
                      <a16:colId xmlns:a16="http://schemas.microsoft.com/office/drawing/2014/main" val="3880473988"/>
                    </a:ext>
                  </a:extLst>
                </a:gridCol>
                <a:gridCol w="2301765">
                  <a:extLst>
                    <a:ext uri="{9D8B030D-6E8A-4147-A177-3AD203B41FA5}">
                      <a16:colId xmlns:a16="http://schemas.microsoft.com/office/drawing/2014/main" val="3606082161"/>
                    </a:ext>
                  </a:extLst>
                </a:gridCol>
                <a:gridCol w="1292773">
                  <a:extLst>
                    <a:ext uri="{9D8B030D-6E8A-4147-A177-3AD203B41FA5}">
                      <a16:colId xmlns:a16="http://schemas.microsoft.com/office/drawing/2014/main" val="3661766192"/>
                    </a:ext>
                  </a:extLst>
                </a:gridCol>
                <a:gridCol w="1387365">
                  <a:extLst>
                    <a:ext uri="{9D8B030D-6E8A-4147-A177-3AD203B41FA5}">
                      <a16:colId xmlns:a16="http://schemas.microsoft.com/office/drawing/2014/main" val="189600666"/>
                    </a:ext>
                  </a:extLst>
                </a:gridCol>
                <a:gridCol w="1324304">
                  <a:extLst>
                    <a:ext uri="{9D8B030D-6E8A-4147-A177-3AD203B41FA5}">
                      <a16:colId xmlns:a16="http://schemas.microsoft.com/office/drawing/2014/main" val="4109158782"/>
                    </a:ext>
                  </a:extLst>
                </a:gridCol>
                <a:gridCol w="798786">
                  <a:extLst>
                    <a:ext uri="{9D8B030D-6E8A-4147-A177-3AD203B41FA5}">
                      <a16:colId xmlns:a16="http://schemas.microsoft.com/office/drawing/2014/main" val="2233130202"/>
                    </a:ext>
                  </a:extLst>
                </a:gridCol>
                <a:gridCol w="956441">
                  <a:extLst>
                    <a:ext uri="{9D8B030D-6E8A-4147-A177-3AD203B41FA5}">
                      <a16:colId xmlns:a16="http://schemas.microsoft.com/office/drawing/2014/main" val="4235898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E" sz="1400" b="0" dirty="0"/>
                        <a:t>Almuerzo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Descanso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Reuniones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Trabajo en Máquina</a:t>
                      </a:r>
                      <a:endParaRPr lang="es-419" sz="1400" b="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Entrenamiento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Traslados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Preparación de materiales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Esperas</a:t>
                      </a:r>
                      <a:endParaRPr lang="es-419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E" sz="1400" b="0" dirty="0"/>
                        <a:t>Informe</a:t>
                      </a:r>
                      <a:endParaRPr lang="es-419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545941"/>
                  </a:ext>
                </a:extLst>
              </a:tr>
            </a:tbl>
          </a:graphicData>
        </a:graphic>
      </p:graphicFrame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4F511E5D-7A36-9E56-6243-C1916161B219}"/>
              </a:ext>
            </a:extLst>
          </p:cNvPr>
          <p:cNvSpPr txBox="1">
            <a:spLocks/>
          </p:cNvSpPr>
          <p:nvPr/>
        </p:nvSpPr>
        <p:spPr>
          <a:xfrm>
            <a:off x="838199" y="4452587"/>
            <a:ext cx="10515600" cy="12328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s-P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419" dirty="0"/>
              <a:t>En una empresa sin planificación: W = 25 – 35%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419" dirty="0"/>
              <a:t>En una empresa con planificación: W = 45 – 55%</a:t>
            </a:r>
          </a:p>
        </p:txBody>
      </p:sp>
    </p:spTree>
    <p:extLst>
      <p:ext uri="{BB962C8B-B14F-4D97-AF65-F5344CB8AC3E}">
        <p14:creationId xmlns:p14="http://schemas.microsoft.com/office/powerpoint/2010/main" val="1038977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1C12A-6806-A625-1E2B-27EFC866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034" y="305492"/>
            <a:ext cx="10515600" cy="575435"/>
          </a:xfrm>
        </p:spPr>
        <p:txBody>
          <a:bodyPr>
            <a:normAutofit fontScale="90000"/>
          </a:bodyPr>
          <a:lstStyle/>
          <a:p>
            <a:r>
              <a:rPr lang="es-PE" b="1" dirty="0"/>
              <a:t>Flujo de una Orden de Trabajo</a:t>
            </a:r>
            <a:endParaRPr lang="es-419" b="1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453F7A36-1966-900A-A105-614BC03FC42E}"/>
              </a:ext>
            </a:extLst>
          </p:cNvPr>
          <p:cNvGrpSpPr/>
          <p:nvPr/>
        </p:nvGrpSpPr>
        <p:grpSpPr>
          <a:xfrm>
            <a:off x="1202993" y="1319063"/>
            <a:ext cx="1404731" cy="919991"/>
            <a:chOff x="437322" y="1690688"/>
            <a:chExt cx="1404730" cy="919990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9A190D3A-9CFA-A138-80D2-C01BC6FCE624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333" dirty="0"/>
                <a:t>ORIGEN Y APROBACION</a:t>
              </a:r>
              <a:endParaRPr lang="es-PE" sz="1333" dirty="0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5B129C65-DBA4-60F9-8E2B-DDD32CAE9A61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ORIGINADOR Y SUP</a:t>
              </a:r>
              <a:endParaRPr lang="es-PE" sz="1100" dirty="0"/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B60F4430-996F-BAD0-4F26-64E5D02515A8}"/>
              </a:ext>
            </a:extLst>
          </p:cNvPr>
          <p:cNvGrpSpPr/>
          <p:nvPr/>
        </p:nvGrpSpPr>
        <p:grpSpPr>
          <a:xfrm>
            <a:off x="1187997" y="3208460"/>
            <a:ext cx="1404731" cy="919991"/>
            <a:chOff x="437322" y="1690688"/>
            <a:chExt cx="1404730" cy="919990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1AF899F-A8C2-9B9B-9E48-CC33931E520E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333" dirty="0"/>
                <a:t>CIERRE Y ARCHIVO</a:t>
              </a:r>
              <a:endParaRPr lang="es-PE" sz="1333" dirty="0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0E7C7F14-0F03-F42D-D09A-0DCAF7407D64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PLANIFICADOR Y EMPLEADO</a:t>
              </a:r>
              <a:endParaRPr lang="es-PE" sz="1100" dirty="0"/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B7AD18A2-2089-DE4E-D34A-F80DEC6ABA1A}"/>
              </a:ext>
            </a:extLst>
          </p:cNvPr>
          <p:cNvGrpSpPr/>
          <p:nvPr/>
        </p:nvGrpSpPr>
        <p:grpSpPr>
          <a:xfrm>
            <a:off x="1202993" y="5172627"/>
            <a:ext cx="1404731" cy="919991"/>
            <a:chOff x="437322" y="1690688"/>
            <a:chExt cx="1404730" cy="919990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6085E76A-D957-D504-76B7-6769F8ACA391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67" dirty="0"/>
                <a:t>REALIMENTAC. Y ANALISIS DEL TRABAJO</a:t>
              </a:r>
              <a:endParaRPr lang="es-PE" sz="1067" dirty="0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4F38A48F-048F-A6F3-4008-3ED4BA78F565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TECNICOS Y SUP.</a:t>
              </a:r>
              <a:endParaRPr lang="es-PE" sz="1100" dirty="0"/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49B55385-A580-18EC-8F36-7BA8064CE683}"/>
              </a:ext>
            </a:extLst>
          </p:cNvPr>
          <p:cNvGrpSpPr/>
          <p:nvPr/>
        </p:nvGrpSpPr>
        <p:grpSpPr>
          <a:xfrm>
            <a:off x="4132332" y="3668455"/>
            <a:ext cx="1404731" cy="919991"/>
            <a:chOff x="437322" y="1690688"/>
            <a:chExt cx="1404730" cy="919990"/>
          </a:xfrm>
        </p:grpSpPr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736DDA4E-E886-1230-1526-8D3583412395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dirty="0"/>
                <a:t>REGRESAR EQUIPO A SERVICIO</a:t>
              </a:r>
              <a:endParaRPr lang="es-PE" sz="1200" dirty="0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B876E78B-3CAE-4125-9688-9ECFF2BB4F21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SUP. Y OPERACIONES</a:t>
              </a:r>
              <a:endParaRPr lang="es-PE" sz="1100" dirty="0"/>
            </a:p>
          </p:txBody>
        </p: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1091A19E-F461-34A9-62DE-CA9B5C1C5518}"/>
              </a:ext>
            </a:extLst>
          </p:cNvPr>
          <p:cNvGrpSpPr/>
          <p:nvPr/>
        </p:nvGrpSpPr>
        <p:grpSpPr>
          <a:xfrm>
            <a:off x="7530731" y="5172627"/>
            <a:ext cx="1404731" cy="919991"/>
            <a:chOff x="437322" y="1690688"/>
            <a:chExt cx="1404730" cy="919990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5D375434-94C0-4F0B-BE72-4161504B55A3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400" dirty="0"/>
                <a:t>EJECUCION</a:t>
              </a:r>
              <a:endParaRPr lang="es-PE" sz="1400" dirty="0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F7BA89E3-7E29-C029-2834-DC4BD31068B3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TECNICOS</a:t>
              </a:r>
              <a:endParaRPr lang="es-PE" sz="1100" dirty="0"/>
            </a:p>
          </p:txBody>
        </p:sp>
      </p:grpSp>
      <p:grpSp>
        <p:nvGrpSpPr>
          <p:cNvPr id="19" name="Grupo 18">
            <a:extLst>
              <a:ext uri="{FF2B5EF4-FFF2-40B4-BE49-F238E27FC236}">
                <a16:creationId xmlns:a16="http://schemas.microsoft.com/office/drawing/2014/main" id="{35DAEEEE-21DE-92C8-DAE7-2FCBFA30C2CE}"/>
              </a:ext>
            </a:extLst>
          </p:cNvPr>
          <p:cNvGrpSpPr/>
          <p:nvPr/>
        </p:nvGrpSpPr>
        <p:grpSpPr>
          <a:xfrm>
            <a:off x="10055269" y="5172627"/>
            <a:ext cx="1404731" cy="919991"/>
            <a:chOff x="437322" y="1690688"/>
            <a:chExt cx="1404730" cy="919990"/>
          </a:xfrm>
        </p:grpSpPr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78B7FCA0-37B8-BB0B-C210-F289FEE397AE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200" dirty="0"/>
                <a:t>PROGRAMA DIARIO Y DEPURACION</a:t>
              </a:r>
              <a:endParaRPr lang="es-PE" sz="1200" dirty="0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9C7DF4F5-5AF6-4500-71B2-BB77182955AC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SUP. Y OPERACIONES</a:t>
              </a:r>
              <a:endParaRPr lang="es-PE" sz="1100" dirty="0"/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319191C8-E67F-F943-D55D-F224A6934C0D}"/>
              </a:ext>
            </a:extLst>
          </p:cNvPr>
          <p:cNvGrpSpPr/>
          <p:nvPr/>
        </p:nvGrpSpPr>
        <p:grpSpPr>
          <a:xfrm>
            <a:off x="10055269" y="3893959"/>
            <a:ext cx="1404731" cy="919991"/>
            <a:chOff x="437322" y="1690688"/>
            <a:chExt cx="1404730" cy="919990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86F3DB73-A610-09D6-8979-0E739D115EED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67" dirty="0"/>
                <a:t>PROGRAMA SEMANAL (FORMAL O INF)</a:t>
              </a:r>
              <a:endParaRPr lang="es-PE" sz="1067" dirty="0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49737348-C6CE-F14D-1F99-139BC90E1C93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PROGRAMADOR O SUPERVISOR</a:t>
              </a:r>
              <a:endParaRPr lang="es-PE" sz="1100" dirty="0"/>
            </a:p>
          </p:txBody>
        </p:sp>
      </p:grpSp>
      <p:grpSp>
        <p:nvGrpSpPr>
          <p:cNvPr id="25" name="Grupo 24">
            <a:extLst>
              <a:ext uri="{FF2B5EF4-FFF2-40B4-BE49-F238E27FC236}">
                <a16:creationId xmlns:a16="http://schemas.microsoft.com/office/drawing/2014/main" id="{46E0850D-9BC6-0741-7106-C8C949A84FED}"/>
              </a:ext>
            </a:extLst>
          </p:cNvPr>
          <p:cNvGrpSpPr/>
          <p:nvPr/>
        </p:nvGrpSpPr>
        <p:grpSpPr>
          <a:xfrm>
            <a:off x="10055269" y="2580656"/>
            <a:ext cx="1404731" cy="919991"/>
            <a:chOff x="437322" y="1690688"/>
            <a:chExt cx="1404730" cy="919990"/>
          </a:xfrm>
        </p:grpSpPr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3F9A5A3C-19FB-B325-8CF1-FB9E26BA06AB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067" dirty="0"/>
                <a:t>PLANIFICACION (FORMAL O INFORMAL)</a:t>
              </a:r>
              <a:endParaRPr lang="es-PE" sz="1067" dirty="0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3494E5A1-91C2-2120-CBBF-F01C50082EB9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PLANIFICADOR O SUPERVISOR</a:t>
              </a:r>
              <a:endParaRPr lang="es-PE" sz="1100" dirty="0"/>
            </a:p>
          </p:txBody>
        </p:sp>
      </p:grpSp>
      <p:grpSp>
        <p:nvGrpSpPr>
          <p:cNvPr id="28" name="Grupo 27">
            <a:extLst>
              <a:ext uri="{FF2B5EF4-FFF2-40B4-BE49-F238E27FC236}">
                <a16:creationId xmlns:a16="http://schemas.microsoft.com/office/drawing/2014/main" id="{ED1EFFC5-B8AE-D875-8F8C-0825FCA1AF95}"/>
              </a:ext>
            </a:extLst>
          </p:cNvPr>
          <p:cNvGrpSpPr/>
          <p:nvPr/>
        </p:nvGrpSpPr>
        <p:grpSpPr>
          <a:xfrm>
            <a:off x="4132332" y="1319063"/>
            <a:ext cx="1404731" cy="919991"/>
            <a:chOff x="437322" y="1690688"/>
            <a:chExt cx="1404730" cy="919990"/>
          </a:xfrm>
        </p:grpSpPr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C1E66576-1428-715F-60C2-75A517C97382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400" dirty="0"/>
                <a:t>CODIGO</a:t>
              </a:r>
              <a:endParaRPr lang="es-PE" sz="1400" dirty="0"/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90D4C36F-A974-6BB5-A8A8-4E2FC5168FF4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PLANIFICADOR</a:t>
              </a:r>
              <a:endParaRPr lang="es-PE" sz="1100" dirty="0"/>
            </a:p>
          </p:txBody>
        </p:sp>
      </p:grpSp>
      <p:grpSp>
        <p:nvGrpSpPr>
          <p:cNvPr id="31" name="Grupo 30">
            <a:extLst>
              <a:ext uri="{FF2B5EF4-FFF2-40B4-BE49-F238E27FC236}">
                <a16:creationId xmlns:a16="http://schemas.microsoft.com/office/drawing/2014/main" id="{A8F5B386-131B-4E24-833A-CD547FCEC3E7}"/>
              </a:ext>
            </a:extLst>
          </p:cNvPr>
          <p:cNvGrpSpPr/>
          <p:nvPr/>
        </p:nvGrpSpPr>
        <p:grpSpPr>
          <a:xfrm>
            <a:off x="7018865" y="1319063"/>
            <a:ext cx="1404731" cy="919991"/>
            <a:chOff x="437322" y="1690688"/>
            <a:chExt cx="1404730" cy="919990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ADB504AE-8FDC-4A5B-58DF-1DBBB9E63CC8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400" dirty="0"/>
                <a:t>AUTORIZAC.</a:t>
              </a:r>
              <a:endParaRPr lang="es-PE" sz="1400" dirty="0"/>
            </a:p>
          </p:txBody>
        </p:sp>
        <p:sp>
          <p:nvSpPr>
            <p:cNvPr id="33" name="Rectángulo 32">
              <a:extLst>
                <a:ext uri="{FF2B5EF4-FFF2-40B4-BE49-F238E27FC236}">
                  <a16:creationId xmlns:a16="http://schemas.microsoft.com/office/drawing/2014/main" id="{CD962C45-3D5A-3BAD-3D1F-E425651E973A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GERENCIA</a:t>
              </a:r>
              <a:endParaRPr lang="es-PE" sz="1100" dirty="0"/>
            </a:p>
          </p:txBody>
        </p:sp>
      </p:grpSp>
      <p:grpSp>
        <p:nvGrpSpPr>
          <p:cNvPr id="34" name="Grupo 33">
            <a:extLst>
              <a:ext uri="{FF2B5EF4-FFF2-40B4-BE49-F238E27FC236}">
                <a16:creationId xmlns:a16="http://schemas.microsoft.com/office/drawing/2014/main" id="{9F0ED82B-A710-0C92-72DD-BEDCB3ED2D00}"/>
              </a:ext>
            </a:extLst>
          </p:cNvPr>
          <p:cNvGrpSpPr/>
          <p:nvPr/>
        </p:nvGrpSpPr>
        <p:grpSpPr>
          <a:xfrm>
            <a:off x="10055269" y="1319063"/>
            <a:ext cx="1404731" cy="919991"/>
            <a:chOff x="437322" y="1690688"/>
            <a:chExt cx="1404730" cy="919990"/>
          </a:xfrm>
        </p:grpSpPr>
        <p:sp>
          <p:nvSpPr>
            <p:cNvPr id="35" name="Rectángulo 34">
              <a:extLst>
                <a:ext uri="{FF2B5EF4-FFF2-40B4-BE49-F238E27FC236}">
                  <a16:creationId xmlns:a16="http://schemas.microsoft.com/office/drawing/2014/main" id="{DEC01889-8052-DF63-C36F-45F072929FD3}"/>
                </a:ext>
              </a:extLst>
            </p:cNvPr>
            <p:cNvSpPr/>
            <p:nvPr/>
          </p:nvSpPr>
          <p:spPr>
            <a:xfrm>
              <a:off x="437322" y="1690688"/>
              <a:ext cx="1404730" cy="575434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400" dirty="0"/>
                <a:t>APERTURA</a:t>
              </a:r>
              <a:endParaRPr lang="es-PE" sz="1400" dirty="0"/>
            </a:p>
          </p:txBody>
        </p:sp>
        <p:sp>
          <p:nvSpPr>
            <p:cNvPr id="36" name="Rectángulo 35">
              <a:extLst>
                <a:ext uri="{FF2B5EF4-FFF2-40B4-BE49-F238E27FC236}">
                  <a16:creationId xmlns:a16="http://schemas.microsoft.com/office/drawing/2014/main" id="{07A04125-BB48-AC40-2A65-70FC5AEFC469}"/>
                </a:ext>
              </a:extLst>
            </p:cNvPr>
            <p:cNvSpPr/>
            <p:nvPr/>
          </p:nvSpPr>
          <p:spPr>
            <a:xfrm>
              <a:off x="437322" y="2266122"/>
              <a:ext cx="1404730" cy="344556"/>
            </a:xfrm>
            <a:prstGeom prst="rect">
              <a:avLst/>
            </a:prstGeom>
            <a:solidFill>
              <a:srgbClr val="019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sz="1100" dirty="0"/>
                <a:t>EMPLEADO PLANIFICACION</a:t>
              </a:r>
              <a:endParaRPr lang="es-PE" sz="1100" dirty="0"/>
            </a:p>
          </p:txBody>
        </p:sp>
      </p:grp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67B100FC-290D-C077-863A-50564609B3D5}"/>
              </a:ext>
            </a:extLst>
          </p:cNvPr>
          <p:cNvCxnSpPr>
            <a:stCxn id="5" idx="3"/>
            <a:endCxn id="29" idx="1"/>
          </p:cNvCxnSpPr>
          <p:nvPr/>
        </p:nvCxnSpPr>
        <p:spPr>
          <a:xfrm>
            <a:off x="2607725" y="1606780"/>
            <a:ext cx="1524609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7A854F91-6049-AB6D-450E-0787CE24E329}"/>
              </a:ext>
            </a:extLst>
          </p:cNvPr>
          <p:cNvCxnSpPr>
            <a:cxnSpLocks/>
            <a:stCxn id="29" idx="3"/>
            <a:endCxn id="32" idx="1"/>
          </p:cNvCxnSpPr>
          <p:nvPr/>
        </p:nvCxnSpPr>
        <p:spPr>
          <a:xfrm>
            <a:off x="5537063" y="1606780"/>
            <a:ext cx="1481803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A6265141-A8FD-62C8-C0FA-55B737D3E1E1}"/>
              </a:ext>
            </a:extLst>
          </p:cNvPr>
          <p:cNvCxnSpPr>
            <a:cxnSpLocks/>
            <a:stCxn id="32" idx="3"/>
            <a:endCxn id="35" idx="1"/>
          </p:cNvCxnSpPr>
          <p:nvPr/>
        </p:nvCxnSpPr>
        <p:spPr>
          <a:xfrm>
            <a:off x="8423596" y="1606780"/>
            <a:ext cx="1631675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44B58F23-30D0-FBC0-2E4B-52D2EB1B136E}"/>
              </a:ext>
            </a:extLst>
          </p:cNvPr>
          <p:cNvCxnSpPr>
            <a:cxnSpLocks/>
            <a:stCxn id="36" idx="2"/>
            <a:endCxn id="26" idx="0"/>
          </p:cNvCxnSpPr>
          <p:nvPr/>
        </p:nvCxnSpPr>
        <p:spPr>
          <a:xfrm>
            <a:off x="10757635" y="2239054"/>
            <a:ext cx="0" cy="341603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877E8C4A-486C-9BDC-DF04-9EC0F4B36B54}"/>
              </a:ext>
            </a:extLst>
          </p:cNvPr>
          <p:cNvCxnSpPr>
            <a:cxnSpLocks/>
            <a:stCxn id="27" idx="2"/>
            <a:endCxn id="23" idx="0"/>
          </p:cNvCxnSpPr>
          <p:nvPr/>
        </p:nvCxnSpPr>
        <p:spPr>
          <a:xfrm>
            <a:off x="10757635" y="3500647"/>
            <a:ext cx="0" cy="393313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ector recto de flecha 41">
            <a:extLst>
              <a:ext uri="{FF2B5EF4-FFF2-40B4-BE49-F238E27FC236}">
                <a16:creationId xmlns:a16="http://schemas.microsoft.com/office/drawing/2014/main" id="{64CC6285-0E6E-DDC6-F622-E6587A41EE12}"/>
              </a:ext>
            </a:extLst>
          </p:cNvPr>
          <p:cNvCxnSpPr>
            <a:cxnSpLocks/>
            <a:stCxn id="24" idx="2"/>
            <a:endCxn id="20" idx="0"/>
          </p:cNvCxnSpPr>
          <p:nvPr/>
        </p:nvCxnSpPr>
        <p:spPr>
          <a:xfrm>
            <a:off x="10757635" y="4813949"/>
            <a:ext cx="0" cy="358677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637F178C-16B7-ED2B-F584-553AB6E6F966}"/>
              </a:ext>
            </a:extLst>
          </p:cNvPr>
          <p:cNvCxnSpPr>
            <a:cxnSpLocks/>
            <a:stCxn id="20" idx="1"/>
            <a:endCxn id="17" idx="3"/>
          </p:cNvCxnSpPr>
          <p:nvPr/>
        </p:nvCxnSpPr>
        <p:spPr>
          <a:xfrm flipH="1">
            <a:off x="8935462" y="5460344"/>
            <a:ext cx="1119809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37F834A9-E044-A9E3-A112-6C563DA6322E}"/>
              </a:ext>
            </a:extLst>
          </p:cNvPr>
          <p:cNvCxnSpPr>
            <a:cxnSpLocks/>
            <a:stCxn id="17" idx="1"/>
            <a:endCxn id="11" idx="3"/>
          </p:cNvCxnSpPr>
          <p:nvPr/>
        </p:nvCxnSpPr>
        <p:spPr>
          <a:xfrm flipH="1">
            <a:off x="2607723" y="5460344"/>
            <a:ext cx="4923008" cy="0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ector recto de flecha 44">
            <a:extLst>
              <a:ext uri="{FF2B5EF4-FFF2-40B4-BE49-F238E27FC236}">
                <a16:creationId xmlns:a16="http://schemas.microsoft.com/office/drawing/2014/main" id="{FCFB5D98-CBA3-E190-43B8-798891AAA444}"/>
              </a:ext>
            </a:extLst>
          </p:cNvPr>
          <p:cNvCxnSpPr>
            <a:cxnSpLocks/>
            <a:stCxn id="11" idx="0"/>
            <a:endCxn id="9" idx="2"/>
          </p:cNvCxnSpPr>
          <p:nvPr/>
        </p:nvCxnSpPr>
        <p:spPr>
          <a:xfrm flipH="1" flipV="1">
            <a:off x="1890363" y="4128450"/>
            <a:ext cx="14996" cy="1044176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F20FCE34-5104-F19E-B354-9FE9486F72BE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flipV="1">
            <a:off x="1890363" y="2239055"/>
            <a:ext cx="14996" cy="969407"/>
          </a:xfrm>
          <a:prstGeom prst="straightConnector1">
            <a:avLst/>
          </a:prstGeom>
          <a:ln w="3175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2B7E0504-1768-ED97-C68A-9552B18E1E0F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5537063" y="3956173"/>
            <a:ext cx="1993668" cy="1504171"/>
          </a:xfrm>
          <a:prstGeom prst="straightConnector1">
            <a:avLst/>
          </a:prstGeom>
          <a:ln w="31750">
            <a:prstDash val="dash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CuadroTexto 47">
            <a:extLst>
              <a:ext uri="{FF2B5EF4-FFF2-40B4-BE49-F238E27FC236}">
                <a16:creationId xmlns:a16="http://schemas.microsoft.com/office/drawing/2014/main" id="{3D3381F3-E842-3006-CE2E-7378440C5198}"/>
              </a:ext>
            </a:extLst>
          </p:cNvPr>
          <p:cNvSpPr txBox="1"/>
          <p:nvPr/>
        </p:nvSpPr>
        <p:spPr>
          <a:xfrm>
            <a:off x="873267" y="825580"/>
            <a:ext cx="2034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dirty="0"/>
              <a:t>Original va a lugar de registro</a:t>
            </a:r>
          </a:p>
          <a:p>
            <a:pPr algn="ctr"/>
            <a:r>
              <a:rPr lang="es-MX" sz="1200" dirty="0"/>
              <a:t>Copia queda con Originador</a:t>
            </a:r>
            <a:endParaRPr lang="es-PE" sz="1200" dirty="0"/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1636CCD4-1638-E503-AB5E-B204AF2289A0}"/>
              </a:ext>
            </a:extLst>
          </p:cNvPr>
          <p:cNvSpPr txBox="1"/>
          <p:nvPr/>
        </p:nvSpPr>
        <p:spPr>
          <a:xfrm>
            <a:off x="1890362" y="2846308"/>
            <a:ext cx="2161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Copia va al Originador</a:t>
            </a:r>
            <a:endParaRPr lang="es-PE" sz="1200" dirty="0"/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2C60FEF5-EED3-DF24-1F3C-7FC2A86DD42D}"/>
              </a:ext>
            </a:extLst>
          </p:cNvPr>
          <p:cNvSpPr txBox="1"/>
          <p:nvPr/>
        </p:nvSpPr>
        <p:spPr>
          <a:xfrm>
            <a:off x="2607723" y="3235638"/>
            <a:ext cx="2161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Original va al archivo si tiene valor histórico</a:t>
            </a:r>
            <a:endParaRPr lang="es-PE" sz="1200" dirty="0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3F662BC9-0ACB-37FA-2BE9-7C2DB28C289E}"/>
              </a:ext>
            </a:extLst>
          </p:cNvPr>
          <p:cNvSpPr txBox="1"/>
          <p:nvPr/>
        </p:nvSpPr>
        <p:spPr>
          <a:xfrm>
            <a:off x="9470882" y="6085627"/>
            <a:ext cx="21612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Copia de OT va a Operaciones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87361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6341801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Supervisión de</a:t>
            </a:r>
          </a:p>
          <a:p>
            <a:pPr algn="ctr"/>
            <a:r>
              <a:rPr lang="es-ES" sz="6600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Mantenimiento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ESPECIALIZACION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F5964C-9698-688C-2E24-BD8FC34B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Programación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4FC661-6007-8CE3-4E41-5E3861F63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La programación está separada en dos partes:</a:t>
            </a:r>
          </a:p>
          <a:p>
            <a:pPr lvl="1"/>
            <a:r>
              <a:rPr lang="es-PE" dirty="0"/>
              <a:t>Programación semanal: organiza la carga del trabajo para una semana con las siguientes premisas:</a:t>
            </a:r>
          </a:p>
          <a:p>
            <a:pPr lvl="2"/>
            <a:r>
              <a:rPr lang="es-PE" dirty="0"/>
              <a:t>Se programa al 100% del tiempo</a:t>
            </a:r>
          </a:p>
          <a:p>
            <a:pPr lvl="2"/>
            <a:r>
              <a:rPr lang="es-PE" dirty="0"/>
              <a:t>Se selecciona de acuerdo a prioridad y el trabajo proactivo es primero que el reactivo</a:t>
            </a:r>
          </a:p>
          <a:p>
            <a:pPr lvl="2"/>
            <a:r>
              <a:rPr lang="es-PE" dirty="0"/>
              <a:t>Un técnico de mayor especialización puede realizar trabajo de menor especialización si la prioridad lo amerita</a:t>
            </a:r>
          </a:p>
          <a:p>
            <a:pPr lvl="1"/>
            <a:r>
              <a:rPr lang="es-PE" dirty="0"/>
              <a:t>Programación diaria: organiza la carga diaria de acuerdo a:</a:t>
            </a:r>
          </a:p>
          <a:p>
            <a:pPr lvl="2"/>
            <a:r>
              <a:rPr lang="es-PE" dirty="0"/>
              <a:t>Disponibilidad de técnicos y equipos</a:t>
            </a:r>
          </a:p>
          <a:p>
            <a:pPr lvl="2"/>
            <a:r>
              <a:rPr lang="es-PE" dirty="0"/>
              <a:t>Ocurrencias, hallazgos, emergencias</a:t>
            </a:r>
          </a:p>
          <a:p>
            <a:pPr marL="914400" lvl="2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14220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A1FBC7-00DE-CF92-76F3-7D8B6ADD5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32F31A-02B2-2E98-B3F7-E8617D186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El ordenamiento de OTs para la programación semanal empieza por:</a:t>
            </a:r>
          </a:p>
          <a:p>
            <a:pPr lvl="1"/>
            <a:r>
              <a:rPr lang="es-PE" dirty="0"/>
              <a:t>Prioridad</a:t>
            </a:r>
          </a:p>
          <a:p>
            <a:pPr lvl="1"/>
            <a:r>
              <a:rPr lang="es-PE" dirty="0"/>
              <a:t>Horas requeridas</a:t>
            </a:r>
          </a:p>
          <a:p>
            <a:pPr lvl="1"/>
            <a:r>
              <a:rPr lang="es-PE" dirty="0"/>
              <a:t>Máquinas o sistemas</a:t>
            </a:r>
          </a:p>
          <a:p>
            <a:r>
              <a:rPr lang="es-PE" dirty="0"/>
              <a:t>Se empieza programando desde la más importante teniendo en cuenta la capacidad de personal de la semana</a:t>
            </a:r>
          </a:p>
          <a:p>
            <a:r>
              <a:rPr lang="es-PE" dirty="0"/>
              <a:t>El programa se presenta en la reunión semanal de programación para alinear con operaciones las necesidades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752192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1CF78-B85E-D991-7B68-9D9A6E876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43BF6D-CD12-103E-AC60-86AC08D2A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El programa semanal se entrega a los supervisores para que realicen la asignación diaria</a:t>
            </a:r>
          </a:p>
          <a:p>
            <a:r>
              <a:rPr lang="es-PE" dirty="0"/>
              <a:t>La asignación diaria depende de:</a:t>
            </a:r>
          </a:p>
          <a:p>
            <a:pPr lvl="1"/>
            <a:r>
              <a:rPr lang="es-PE" dirty="0"/>
              <a:t>Las urgencias o emergencias</a:t>
            </a:r>
          </a:p>
          <a:p>
            <a:pPr lvl="1"/>
            <a:r>
              <a:rPr lang="es-PE" dirty="0"/>
              <a:t>La disponibilidad diaria de técnicos y equipos</a:t>
            </a:r>
          </a:p>
          <a:p>
            <a:pPr lvl="1"/>
            <a:r>
              <a:rPr lang="es-PE" dirty="0"/>
              <a:t>Las necesidades del negocio que pueden surgir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83390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BFC36-14F5-8226-28FF-DB39F038F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Taller de Programación semanal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09B9D9-D212-01C5-B253-D6AF272E7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De acuerdo al cuadro de tareas planificadas y disponibilidad del personal, generar una programación semanal suficiente para el equipo de trabajo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0014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3601A3-01B7-D936-173C-8E8081A0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Organización del Trabajo de Acuerdo a la Planificación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4AFF35-9B0B-C3CF-B974-EDAEBFB27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3347542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E6D778F-69BC-73D7-CD48-8E9A02833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 programa diario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3C06C2F-FA4A-CAA2-1125-DECFBF066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Con el programa semanal el supervisor debe de elaborar el programa diario</a:t>
            </a:r>
          </a:p>
          <a:p>
            <a:r>
              <a:rPr lang="es-PE" dirty="0"/>
              <a:t>Lo ideal es que esté terminado antes del cierre de la jornada laboral, así los técnicos ya saben qué les va a tocar al día siguiente y vienen preparados</a:t>
            </a:r>
          </a:p>
          <a:p>
            <a:pPr marL="0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832391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7846E0-8E50-2F23-06F2-6DA60AC6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5B997-ACFB-92E7-19E1-226A03737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Previo al inicio de la jornada el supervisor debe asegurarse que:</a:t>
            </a:r>
          </a:p>
          <a:p>
            <a:pPr lvl="1"/>
            <a:r>
              <a:rPr lang="es-PE" dirty="0"/>
              <a:t>Los repuestos y recursos estén disponibles en el lugar adecuado</a:t>
            </a:r>
          </a:p>
          <a:p>
            <a:pPr lvl="1"/>
            <a:r>
              <a:rPr lang="es-PE" dirty="0"/>
              <a:t>Los técnicos tengan toda la información necesaria para realizar el trabajo</a:t>
            </a:r>
          </a:p>
          <a:p>
            <a:pPr lvl="1"/>
            <a:r>
              <a:rPr lang="es-PE" dirty="0"/>
              <a:t>Operaciones y seguridad estén al tanto del programa</a:t>
            </a:r>
          </a:p>
          <a:p>
            <a:endParaRPr lang="es-PE" dirty="0"/>
          </a:p>
          <a:p>
            <a:r>
              <a:rPr lang="es-PE" dirty="0"/>
              <a:t>Durante la jornada el supervisor debe de:</a:t>
            </a:r>
          </a:p>
          <a:p>
            <a:pPr lvl="1"/>
            <a:r>
              <a:rPr lang="es-PE" dirty="0"/>
              <a:t>Realizar los cambios necesarios de acuerdo a los cambios de prioridades</a:t>
            </a:r>
          </a:p>
          <a:p>
            <a:pPr lvl="1"/>
            <a:r>
              <a:rPr lang="es-PE" dirty="0"/>
              <a:t>Facilitar las labores de los técnicos</a:t>
            </a:r>
          </a:p>
          <a:p>
            <a:pPr lvl="1"/>
            <a:r>
              <a:rPr lang="es-PE" dirty="0"/>
              <a:t>Supervisar la calidad de la ejecución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689654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A8923-83F2-0591-F5E4-962F5E753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Taller de Programación diaria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855D7B-C895-5E25-8910-4FC27F7C4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Con la programación semanal, realizar la programación diaria de acuerdo a las indicaciones suministradas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1207268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C32CBD-8E11-7D31-50ED-E1CB0D9F3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Supervisión de la Ejecución de Trabajos de Mantenimiento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03D896-F565-EBC9-878B-30A985F574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85469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CAAC3C3-E8AB-963E-3E41-BD7FC776E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Supervisión del trabajo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889DD63F-FDFC-39F9-8D97-ECCDDD881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El supervisor tiene una labor fundamental en la calidad de los trabajos de mantenimiento</a:t>
            </a:r>
          </a:p>
          <a:p>
            <a:r>
              <a:rPr lang="es-PE" dirty="0"/>
              <a:t>Debe de combinar sus habilidades técnicas y de comunicación para:</a:t>
            </a:r>
          </a:p>
          <a:p>
            <a:pPr lvl="1"/>
            <a:r>
              <a:rPr lang="es-PE" dirty="0"/>
              <a:t>Identificar los posibles puntos de falla</a:t>
            </a:r>
          </a:p>
          <a:p>
            <a:pPr lvl="1"/>
            <a:r>
              <a:rPr lang="es-PE" dirty="0"/>
              <a:t>Dar soporte a los técnicos cuando lo requieran</a:t>
            </a:r>
          </a:p>
          <a:p>
            <a:pPr lvl="1"/>
            <a:r>
              <a:rPr lang="es-PE" dirty="0"/>
              <a:t>Verificar los puntos críticos de la ejecución</a:t>
            </a:r>
          </a:p>
          <a:p>
            <a:pPr lvl="1"/>
            <a:r>
              <a:rPr lang="es-PE" dirty="0"/>
              <a:t>Instruir a los técnicos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63918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6667500" cy="844550"/>
          </a:xfrm>
        </p:spPr>
        <p:txBody>
          <a:bodyPr/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2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87719" y="3611490"/>
            <a:ext cx="6691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Enfoque Internacional para la Gestión y Supervisión del Mantenimiento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119906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AC9BD-E5BC-4344-A13F-7CDFABED1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E77E4A-C9B2-7326-0ACF-2C81B9918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Uno de los puntos a verificar durante la ejecución son los permisos de seguridad, teniendo en cuenta que:</a:t>
            </a:r>
          </a:p>
          <a:p>
            <a:pPr lvl="1"/>
            <a:r>
              <a:rPr lang="es-PE" dirty="0"/>
              <a:t>La verificación se debe hacer en el campo</a:t>
            </a:r>
          </a:p>
          <a:p>
            <a:pPr lvl="1"/>
            <a:r>
              <a:rPr lang="es-PE" dirty="0"/>
              <a:t>Se debe revisar el cumplimiento durante las labores</a:t>
            </a:r>
          </a:p>
          <a:p>
            <a:pPr lvl="1"/>
            <a:r>
              <a:rPr lang="es-PE" dirty="0"/>
              <a:t>No asumir que ya saben</a:t>
            </a:r>
          </a:p>
          <a:p>
            <a:pPr lvl="1"/>
            <a:r>
              <a:rPr lang="es-PE" dirty="0"/>
              <a:t>El supervisor debe ser experto en medidas de seguridad</a:t>
            </a:r>
          </a:p>
          <a:p>
            <a:pPr marL="0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5018972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92B992-7DB2-807C-A6F5-F05341D1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F56826-DFD4-5462-A635-C49A99D18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Con respecto a la calidad del trabajo:</a:t>
            </a:r>
          </a:p>
          <a:p>
            <a:pPr lvl="1"/>
            <a:r>
              <a:rPr lang="es-PE" dirty="0"/>
              <a:t>Verificar las técnicas de desmontaje</a:t>
            </a:r>
          </a:p>
          <a:p>
            <a:pPr lvl="1"/>
            <a:r>
              <a:rPr lang="es-PE" dirty="0"/>
              <a:t>Solicitar estar presente cuando los equipos están abiertos, en las mediciones críticas o las que requieran tomar alguna decisión</a:t>
            </a:r>
          </a:p>
          <a:p>
            <a:pPr lvl="1"/>
            <a:r>
              <a:rPr lang="es-PE" dirty="0"/>
              <a:t>Verificar el trabajo previo al cierre del equipo</a:t>
            </a:r>
          </a:p>
          <a:p>
            <a:pPr lvl="1"/>
            <a:r>
              <a:rPr lang="es-PE" dirty="0"/>
              <a:t>Verificar si los técnicos entienden y siguen los métodos, cantidades, tolerancias.</a:t>
            </a:r>
          </a:p>
          <a:p>
            <a:pPr lvl="1"/>
            <a:r>
              <a:rPr lang="es-PE" dirty="0"/>
              <a:t>Verificar las técnicas de alineamiento, balanceo y lubricación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310345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30B3A4-CCBF-7BBA-CFEF-A927D3BA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Elaboración de Informes de Tareas de Mantenimiento Ejecutadas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C650B0-7038-90C2-6FC7-A8F778672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49427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19595E4-4E3A-8FB2-2739-3A6D0C6E6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Importancia de los reportes de trabajos</a:t>
            </a:r>
            <a:endParaRPr lang="es-419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5EFCA400-4588-0818-50BA-EE2BB8396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La retroalimentación de los trabajos de mantenimiento es uno de los pilares del proceso de gestión</a:t>
            </a:r>
          </a:p>
          <a:p>
            <a:r>
              <a:rPr lang="es-PE" dirty="0"/>
              <a:t>Permite identificar:</a:t>
            </a:r>
          </a:p>
          <a:p>
            <a:pPr lvl="1"/>
            <a:r>
              <a:rPr lang="es-PE" dirty="0"/>
              <a:t>Repuestos y herramientas faltantes</a:t>
            </a:r>
          </a:p>
          <a:p>
            <a:pPr lvl="1"/>
            <a:r>
              <a:rPr lang="es-PE" dirty="0"/>
              <a:t>Errores en la planificación</a:t>
            </a:r>
          </a:p>
          <a:p>
            <a:pPr lvl="1"/>
            <a:r>
              <a:rPr lang="es-PE" dirty="0"/>
              <a:t>Necesidades adicionales</a:t>
            </a:r>
          </a:p>
          <a:p>
            <a:pPr lvl="1"/>
            <a:r>
              <a:rPr lang="es-PE" dirty="0"/>
              <a:t>Dificultades en la ejecución</a:t>
            </a:r>
          </a:p>
          <a:p>
            <a:pPr lvl="1"/>
            <a:r>
              <a:rPr lang="es-419" dirty="0"/>
              <a:t>Condiciones de equipo no detectadas previamente</a:t>
            </a:r>
          </a:p>
          <a:p>
            <a:r>
              <a:rPr lang="es-419" dirty="0"/>
              <a:t>Un buen informe es clave dentro del proceso de fortalecimiento de la planificación del mantenimiento</a:t>
            </a:r>
          </a:p>
        </p:txBody>
      </p:sp>
    </p:spTree>
    <p:extLst>
      <p:ext uri="{BB962C8B-B14F-4D97-AF65-F5344CB8AC3E}">
        <p14:creationId xmlns:p14="http://schemas.microsoft.com/office/powerpoint/2010/main" val="2885004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054D6-BF34-23A2-241F-3B873793A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F2A0D6-0D69-443A-15A5-9759E3CA9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Algunas veces no se tiene la información completa para realizar un trabajo y se tiene que planificar. El técnico debe colocar en su retroalimentación:</a:t>
            </a:r>
          </a:p>
          <a:p>
            <a:pPr lvl="1"/>
            <a:r>
              <a:rPr lang="es-PE" dirty="0"/>
              <a:t>Números de partes faltantes</a:t>
            </a:r>
          </a:p>
          <a:p>
            <a:pPr lvl="1"/>
            <a:r>
              <a:rPr lang="es-PE" dirty="0"/>
              <a:t>Planos actualizados</a:t>
            </a:r>
          </a:p>
          <a:p>
            <a:pPr lvl="1"/>
            <a:r>
              <a:rPr lang="es-PE" dirty="0"/>
              <a:t>Mediciones actualizadas como medidas de ejes, corrientes, niveles de alineamiento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9742568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4A29DF-4E02-E1CD-B7B7-4FB8F86EE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155A8C-3503-8265-835C-70F933505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En el caso de los mantenimientos correctivos es importante entender y reportar el modo de falla</a:t>
            </a:r>
          </a:p>
          <a:p>
            <a:r>
              <a:rPr lang="es-PE" dirty="0"/>
              <a:t>El modo de falla es la causa real que ocasionó el problema:</a:t>
            </a:r>
          </a:p>
          <a:p>
            <a:pPr lvl="1"/>
            <a:r>
              <a:rPr lang="es-PE" dirty="0"/>
              <a:t>Si un neumático está sin aire ese es el síntoma, los modos de falla serían:</a:t>
            </a:r>
          </a:p>
          <a:p>
            <a:pPr lvl="2"/>
            <a:r>
              <a:rPr lang="es-PE" dirty="0"/>
              <a:t>Válvula de aire en mal estado</a:t>
            </a:r>
          </a:p>
          <a:p>
            <a:pPr lvl="2"/>
            <a:r>
              <a:rPr lang="es-PE" dirty="0"/>
              <a:t>Deformación del aro</a:t>
            </a:r>
          </a:p>
          <a:p>
            <a:pPr lvl="2"/>
            <a:r>
              <a:rPr lang="es-PE" dirty="0"/>
              <a:t>Agujero en la banda de rodamiento</a:t>
            </a:r>
          </a:p>
          <a:p>
            <a:pPr lvl="2"/>
            <a:r>
              <a:rPr lang="es-PE" dirty="0"/>
              <a:t>Golpe en el costado</a:t>
            </a:r>
          </a:p>
          <a:p>
            <a:pPr lvl="1"/>
            <a:r>
              <a:rPr lang="es-PE" dirty="0"/>
              <a:t>Cuando se identifica el modo de falla, es posible realizar una medida correctiva definitiva</a:t>
            </a:r>
          </a:p>
        </p:txBody>
      </p:sp>
    </p:spTree>
    <p:extLst>
      <p:ext uri="{BB962C8B-B14F-4D97-AF65-F5344CB8AC3E}">
        <p14:creationId xmlns:p14="http://schemas.microsoft.com/office/powerpoint/2010/main" val="3361165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9D6A4C-7D1C-FF8D-F9C6-9FB5E440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8379C0-1531-276F-06E8-2C06B01D9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En el caso de inspecciones, es importante que los técnicos tengan en cuenta:</a:t>
            </a:r>
          </a:p>
          <a:p>
            <a:pPr lvl="1"/>
            <a:r>
              <a:rPr lang="es-PE" dirty="0"/>
              <a:t>Los estándares y tolerancias de las mediciones</a:t>
            </a:r>
          </a:p>
          <a:p>
            <a:pPr lvl="1"/>
            <a:r>
              <a:rPr lang="es-PE" dirty="0"/>
              <a:t>Que reporten y alerten las desviaciones y medidas fuera del estándar</a:t>
            </a:r>
          </a:p>
          <a:p>
            <a:pPr lvl="1"/>
            <a:r>
              <a:rPr lang="es-PE" dirty="0"/>
              <a:t>Que midan apropiadamente, una mala medición puede llevar a conclusiones erradas</a:t>
            </a:r>
          </a:p>
          <a:p>
            <a:pPr marL="0" indent="0">
              <a:buNone/>
            </a:pP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298313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26B44E-37EF-9613-1979-5129C30B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Validación de los reportes</a:t>
            </a:r>
            <a:endParaRPr lang="es-419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1A0EA2-E6ED-DA0D-2921-1C94C3777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Los supervisores deben de tener una rutina de revisión de los reportes</a:t>
            </a:r>
          </a:p>
          <a:p>
            <a:r>
              <a:rPr lang="es-PE" dirty="0"/>
              <a:t>Estos deben ser leídos antes de ser aceptados revisando entre otras cosas:</a:t>
            </a:r>
          </a:p>
          <a:p>
            <a:pPr lvl="1"/>
            <a:r>
              <a:rPr lang="es-PE" dirty="0"/>
              <a:t>Si no hay trabajos urgentes pendientes que deban ser programados</a:t>
            </a:r>
          </a:p>
          <a:p>
            <a:pPr lvl="1"/>
            <a:r>
              <a:rPr lang="es-PE" dirty="0"/>
              <a:t>Las mediciones de parámetros y compararlas con los límites de alerta</a:t>
            </a:r>
          </a:p>
          <a:p>
            <a:pPr lvl="1"/>
            <a:r>
              <a:rPr lang="es-PE" dirty="0"/>
              <a:t>Las modificaciones en planos y </a:t>
            </a:r>
            <a:r>
              <a:rPr lang="es-PE" dirty="0" err="1"/>
              <a:t>layouts</a:t>
            </a:r>
            <a:r>
              <a:rPr lang="es-PE" dirty="0"/>
              <a:t> para validarlas y transmitirlas</a:t>
            </a:r>
          </a:p>
          <a:p>
            <a:pPr lvl="1"/>
            <a:r>
              <a:rPr lang="es-PE" dirty="0"/>
              <a:t>Las desviaciones en la ejecución para verificar si los procedimientos fueron los correctos</a:t>
            </a:r>
          </a:p>
          <a:p>
            <a:r>
              <a:rPr lang="es-PE" dirty="0"/>
              <a:t>Es importante auditar de manera aleatoria la validez de los reportes.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9186313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bre: forma 7">
            <a:extLst>
              <a:ext uri="{FF2B5EF4-FFF2-40B4-BE49-F238E27FC236}">
                <a16:creationId xmlns:a16="http://schemas.microsoft.com/office/drawing/2014/main" id="{18246660-E6C6-8D6D-922D-32971DEFE257}"/>
              </a:ext>
            </a:extLst>
          </p:cNvPr>
          <p:cNvSpPr/>
          <p:nvPr/>
        </p:nvSpPr>
        <p:spPr>
          <a:xfrm>
            <a:off x="838200" y="11529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del Mantenimiento</a:t>
            </a:r>
            <a:endParaRPr lang="es-419" sz="2100" kern="1200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468D13EB-3A22-4AAA-111C-EB7D83382447}"/>
              </a:ext>
            </a:extLst>
          </p:cNvPr>
          <p:cNvSpPr/>
          <p:nvPr/>
        </p:nvSpPr>
        <p:spPr>
          <a:xfrm>
            <a:off x="915036" y="1229798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2">
              <a:alphaModFix amt="40000"/>
            </a:blip>
            <a:srcRect/>
            <a:stretch>
              <a:fillRect l="25987" t="-37217" r="31565" b="-7957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6AD6FD99-2094-2116-D978-C02370FFCDC7}"/>
              </a:ext>
            </a:extLst>
          </p:cNvPr>
          <p:cNvSpPr/>
          <p:nvPr/>
        </p:nvSpPr>
        <p:spPr>
          <a:xfrm>
            <a:off x="838200" y="1998162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rgbClr val="01956F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Enfoque Internacional para la Gestión y Supervisión del Mantenimiento</a:t>
            </a:r>
            <a:endParaRPr lang="es-419" sz="2100" kern="12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FA15C5A8-D86A-4A3F-0F11-FBB29C0C73BA}"/>
              </a:ext>
            </a:extLst>
          </p:cNvPr>
          <p:cNvSpPr/>
          <p:nvPr/>
        </p:nvSpPr>
        <p:spPr>
          <a:xfrm>
            <a:off x="915036" y="2074999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3"/>
            <a:srcRect/>
            <a:stretch>
              <a:fillRect l="37481" t="410" r="34911" b="-24094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id="{B8EF1373-D133-698B-C6A7-95BD37017B0F}"/>
              </a:ext>
            </a:extLst>
          </p:cNvPr>
          <p:cNvSpPr/>
          <p:nvPr/>
        </p:nvSpPr>
        <p:spPr>
          <a:xfrm>
            <a:off x="838200" y="2843363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Supervisión de Paradas de Planta y Trabajos en Mantenimiento</a:t>
            </a:r>
            <a:endParaRPr lang="es-419" sz="2100" kern="1200" dirty="0"/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E7F09223-12A5-ADD1-0E20-F702B0C2D4DA}"/>
              </a:ext>
            </a:extLst>
          </p:cNvPr>
          <p:cNvSpPr/>
          <p:nvPr/>
        </p:nvSpPr>
        <p:spPr>
          <a:xfrm>
            <a:off x="915036" y="2920200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4">
              <a:alphaModFix amt="40000"/>
            </a:blip>
            <a:srcRect/>
            <a:stretch>
              <a:fillRect l="-2529" t="-2080" r="-420" b="-67626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E703C055-5827-2739-AC71-1C93B5F48DCC}"/>
              </a:ext>
            </a:extLst>
          </p:cNvPr>
          <p:cNvSpPr/>
          <p:nvPr/>
        </p:nvSpPr>
        <p:spPr>
          <a:xfrm>
            <a:off x="838200" y="3688564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Gestión y Supervisión de KPI en Mantenimiento</a:t>
            </a:r>
            <a:endParaRPr lang="es-419" sz="2100" kern="1200" dirty="0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D335AB05-DBA3-F91D-5FB1-C5ADDDAE1995}"/>
              </a:ext>
            </a:extLst>
          </p:cNvPr>
          <p:cNvSpPr/>
          <p:nvPr/>
        </p:nvSpPr>
        <p:spPr>
          <a:xfrm>
            <a:off x="915036" y="3765401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5">
              <a:alphaModFix amt="40000"/>
            </a:blip>
            <a:srcRect/>
            <a:stretch>
              <a:fillRect t="-63000" b="-63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026E0CD8-52E8-8F01-24D9-7BF01D55B571}"/>
              </a:ext>
            </a:extLst>
          </p:cNvPr>
          <p:cNvSpPr/>
          <p:nvPr/>
        </p:nvSpPr>
        <p:spPr>
          <a:xfrm>
            <a:off x="838200" y="4533765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Mejora Continua en Mantenimiento</a:t>
            </a:r>
            <a:endParaRPr lang="es-419" sz="2100" kern="1200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636E4B19-4DB5-0FED-DF43-18DC29DA9505}"/>
              </a:ext>
            </a:extLst>
          </p:cNvPr>
          <p:cNvSpPr/>
          <p:nvPr/>
        </p:nvSpPr>
        <p:spPr>
          <a:xfrm>
            <a:off x="915036" y="4610602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6">
              <a:alphaModFix amt="40000"/>
            </a:blip>
            <a:srcRect/>
            <a:stretch>
              <a:fillRect l="-1030" t="1875" r="-919" b="-8321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4CD78C47-C2DA-1BE7-8026-6D88B1B7A654}"/>
              </a:ext>
            </a:extLst>
          </p:cNvPr>
          <p:cNvSpPr/>
          <p:nvPr/>
        </p:nvSpPr>
        <p:spPr>
          <a:xfrm>
            <a:off x="838200" y="5378966"/>
            <a:ext cx="10515600" cy="768364"/>
          </a:xfrm>
          <a:custGeom>
            <a:avLst/>
            <a:gdLst>
              <a:gd name="connsiteX0" fmla="*/ 0 w 10515600"/>
              <a:gd name="connsiteY0" fmla="*/ 76836 h 768364"/>
              <a:gd name="connsiteX1" fmla="*/ 76836 w 10515600"/>
              <a:gd name="connsiteY1" fmla="*/ 0 h 768364"/>
              <a:gd name="connsiteX2" fmla="*/ 10438764 w 10515600"/>
              <a:gd name="connsiteY2" fmla="*/ 0 h 768364"/>
              <a:gd name="connsiteX3" fmla="*/ 10515600 w 10515600"/>
              <a:gd name="connsiteY3" fmla="*/ 76836 h 768364"/>
              <a:gd name="connsiteX4" fmla="*/ 10515600 w 10515600"/>
              <a:gd name="connsiteY4" fmla="*/ 691528 h 768364"/>
              <a:gd name="connsiteX5" fmla="*/ 10438764 w 10515600"/>
              <a:gd name="connsiteY5" fmla="*/ 768364 h 768364"/>
              <a:gd name="connsiteX6" fmla="*/ 76836 w 10515600"/>
              <a:gd name="connsiteY6" fmla="*/ 768364 h 768364"/>
              <a:gd name="connsiteX7" fmla="*/ 0 w 10515600"/>
              <a:gd name="connsiteY7" fmla="*/ 691528 h 768364"/>
              <a:gd name="connsiteX8" fmla="*/ 0 w 10515600"/>
              <a:gd name="connsiteY8" fmla="*/ 76836 h 76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5600" h="768364">
                <a:moveTo>
                  <a:pt x="0" y="76836"/>
                </a:moveTo>
                <a:cubicBezTo>
                  <a:pt x="0" y="34401"/>
                  <a:pt x="34401" y="0"/>
                  <a:pt x="76836" y="0"/>
                </a:cubicBezTo>
                <a:lnTo>
                  <a:pt x="10438764" y="0"/>
                </a:lnTo>
                <a:cubicBezTo>
                  <a:pt x="10481199" y="0"/>
                  <a:pt x="10515600" y="34401"/>
                  <a:pt x="10515600" y="76836"/>
                </a:cubicBezTo>
                <a:lnTo>
                  <a:pt x="10515600" y="691528"/>
                </a:lnTo>
                <a:cubicBezTo>
                  <a:pt x="10515600" y="733963"/>
                  <a:pt x="10481199" y="768364"/>
                  <a:pt x="10438764" y="768364"/>
                </a:cubicBezTo>
                <a:lnTo>
                  <a:pt x="76836" y="768364"/>
                </a:lnTo>
                <a:cubicBezTo>
                  <a:pt x="34401" y="768364"/>
                  <a:pt x="0" y="733963"/>
                  <a:pt x="0" y="691528"/>
                </a:cubicBezTo>
                <a:lnTo>
                  <a:pt x="0" y="7683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59966" tIns="80010" rIns="80011" bIns="80010" numCol="1" spcCol="1270" anchor="ctr" anchorCtr="0">
            <a:noAutofit/>
          </a:bodyPr>
          <a:lstStyle/>
          <a:p>
            <a:pPr marL="0" lvl="0" indent="0" algn="l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s-PE" sz="2100" kern="1200" dirty="0"/>
              <a:t>Habilidades Blandas para la Supervisión de Personal Técnico y de Ingeniería</a:t>
            </a:r>
            <a:endParaRPr lang="es-419" sz="2100" kern="1200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9A76337B-F797-6A66-83C0-41576E9DFD26}"/>
              </a:ext>
            </a:extLst>
          </p:cNvPr>
          <p:cNvSpPr/>
          <p:nvPr/>
        </p:nvSpPr>
        <p:spPr>
          <a:xfrm>
            <a:off x="915036" y="5455803"/>
            <a:ext cx="2103120" cy="614691"/>
          </a:xfrm>
          <a:prstGeom prst="roundRect">
            <a:avLst>
              <a:gd name="adj" fmla="val 10000"/>
            </a:avLst>
          </a:prstGeom>
          <a:blipFill dpi="0" rotWithShape="1">
            <a:blip r:embed="rId7">
              <a:alphaModFix amt="40000"/>
            </a:blip>
            <a:srcRect/>
            <a:stretch>
              <a:fillRect t="-1708" r="-919" b="-57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4002699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CDB30-C903-B597-BB0B-A928BE638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Taxonomía en Mantenimiento</a:t>
            </a:r>
            <a:endParaRPr lang="es-419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98D0F2-741D-0747-DB20-6A6D61E83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125638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B6C86-E285-BF61-8CD8-A49122A74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DA0148-1A32-4736-2D49-AD0C47B359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s-419" sz="2800" dirty="0"/>
              <a:t>Es importante que todos los activos a cargo de la organización sean registrados y codificados de acuerdo a una estructura jerárquica que permita su administración y evaluación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s-419" sz="2800" dirty="0"/>
              <a:t>Es importante la organización que se quiere realizar al registro de activos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endParaRPr lang="es-419" sz="2800" dirty="0"/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es-419" sz="2800" dirty="0"/>
              <a:t>Una norma que se utiliza como referencia para la realización del inventario y registro es la ISO 14224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02901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75EB496-9967-2D29-CF34-3EE10BAB2F27}"/>
              </a:ext>
            </a:extLst>
          </p:cNvPr>
          <p:cNvSpPr txBox="1">
            <a:spLocks/>
          </p:cNvSpPr>
          <p:nvPr/>
        </p:nvSpPr>
        <p:spPr>
          <a:xfrm>
            <a:off x="552276" y="505737"/>
            <a:ext cx="9508400" cy="895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numCol="1" anchor="b" anchorCtr="0" compatLnSpc="1">
            <a:prstTxWarp prst="textNoShape">
              <a:avLst/>
            </a:prstTxWarp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419" sz="2400">
                <a:solidFill>
                  <a:schemeClr val="tx1">
                    <a:lumMod val="60000"/>
                    <a:lumOff val="40000"/>
                  </a:schemeClr>
                </a:solidFill>
              </a:rPr>
              <a:t>Taxonomía según ISO 14224</a:t>
            </a:r>
            <a:endParaRPr lang="es-419" sz="24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1417A4B3-2342-9E60-2BFE-6223E96FB13B}"/>
              </a:ext>
            </a:extLst>
          </p:cNvPr>
          <p:cNvGrpSpPr/>
          <p:nvPr/>
        </p:nvGrpSpPr>
        <p:grpSpPr>
          <a:xfrm>
            <a:off x="1041399" y="1400936"/>
            <a:ext cx="10279743" cy="4422920"/>
            <a:chOff x="781049" y="1050702"/>
            <a:chExt cx="7709807" cy="3317190"/>
          </a:xfrm>
        </p:grpSpPr>
        <p:sp>
          <p:nvSpPr>
            <p:cNvPr id="6" name="Forma libre: forma 5">
              <a:extLst>
                <a:ext uri="{FF2B5EF4-FFF2-40B4-BE49-F238E27FC236}">
                  <a16:creationId xmlns:a16="http://schemas.microsoft.com/office/drawing/2014/main" id="{94BE9CA0-73BA-444D-29F6-8642EDFD5862}"/>
                </a:ext>
              </a:extLst>
            </p:cNvPr>
            <p:cNvSpPr/>
            <p:nvPr/>
          </p:nvSpPr>
          <p:spPr>
            <a:xfrm>
              <a:off x="4207630" y="1050702"/>
              <a:ext cx="856645" cy="368576"/>
            </a:xfrm>
            <a:custGeom>
              <a:avLst/>
              <a:gdLst>
                <a:gd name="connsiteX0" fmla="*/ 0 w 856645"/>
                <a:gd name="connsiteY0" fmla="*/ 368576 h 368576"/>
                <a:gd name="connsiteX1" fmla="*/ 428322 w 856645"/>
                <a:gd name="connsiteY1" fmla="*/ 0 h 368576"/>
                <a:gd name="connsiteX2" fmla="*/ 428323 w 856645"/>
                <a:gd name="connsiteY2" fmla="*/ 0 h 368576"/>
                <a:gd name="connsiteX3" fmla="*/ 856645 w 856645"/>
                <a:gd name="connsiteY3" fmla="*/ 368576 h 368576"/>
                <a:gd name="connsiteX4" fmla="*/ 0 w 856645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6645" h="368576">
                  <a:moveTo>
                    <a:pt x="0" y="368576"/>
                  </a:moveTo>
                  <a:lnTo>
                    <a:pt x="428322" y="0"/>
                  </a:lnTo>
                  <a:lnTo>
                    <a:pt x="428323" y="0"/>
                  </a:lnTo>
                  <a:lnTo>
                    <a:pt x="856645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1 – Industria</a:t>
              </a:r>
            </a:p>
          </p:txBody>
        </p:sp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ACBC88E7-855E-00AD-2F94-2315D008B0D3}"/>
                </a:ext>
              </a:extLst>
            </p:cNvPr>
            <p:cNvSpPr/>
            <p:nvPr/>
          </p:nvSpPr>
          <p:spPr>
            <a:xfrm>
              <a:off x="3779307" y="1419278"/>
              <a:ext cx="1713290" cy="368576"/>
            </a:xfrm>
            <a:custGeom>
              <a:avLst/>
              <a:gdLst>
                <a:gd name="connsiteX0" fmla="*/ 0 w 1713290"/>
                <a:gd name="connsiteY0" fmla="*/ 368576 h 368576"/>
                <a:gd name="connsiteX1" fmla="*/ 428322 w 1713290"/>
                <a:gd name="connsiteY1" fmla="*/ 0 h 368576"/>
                <a:gd name="connsiteX2" fmla="*/ 1284968 w 1713290"/>
                <a:gd name="connsiteY2" fmla="*/ 0 h 368576"/>
                <a:gd name="connsiteX3" fmla="*/ 1713290 w 1713290"/>
                <a:gd name="connsiteY3" fmla="*/ 368576 h 368576"/>
                <a:gd name="connsiteX4" fmla="*/ 0 w 1713290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3290" h="368576">
                  <a:moveTo>
                    <a:pt x="0" y="368576"/>
                  </a:moveTo>
                  <a:lnTo>
                    <a:pt x="428322" y="0"/>
                  </a:lnTo>
                  <a:lnTo>
                    <a:pt x="1284968" y="0"/>
                  </a:lnTo>
                  <a:lnTo>
                    <a:pt x="1713290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420088" tIns="20320" rIns="420088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2 – Categoría del Negocio</a:t>
              </a:r>
            </a:p>
          </p:txBody>
        </p:sp>
        <p:sp>
          <p:nvSpPr>
            <p:cNvPr id="8" name="Forma libre: forma 7">
              <a:extLst>
                <a:ext uri="{FF2B5EF4-FFF2-40B4-BE49-F238E27FC236}">
                  <a16:creationId xmlns:a16="http://schemas.microsoft.com/office/drawing/2014/main" id="{6176F765-502A-5756-7C06-0B4C693CD1C5}"/>
                </a:ext>
              </a:extLst>
            </p:cNvPr>
            <p:cNvSpPr/>
            <p:nvPr/>
          </p:nvSpPr>
          <p:spPr>
            <a:xfrm>
              <a:off x="3350985" y="1787855"/>
              <a:ext cx="2569936" cy="368576"/>
            </a:xfrm>
            <a:custGeom>
              <a:avLst/>
              <a:gdLst>
                <a:gd name="connsiteX0" fmla="*/ 0 w 2569936"/>
                <a:gd name="connsiteY0" fmla="*/ 368576 h 368576"/>
                <a:gd name="connsiteX1" fmla="*/ 428322 w 2569936"/>
                <a:gd name="connsiteY1" fmla="*/ 0 h 368576"/>
                <a:gd name="connsiteX2" fmla="*/ 2141614 w 2569936"/>
                <a:gd name="connsiteY2" fmla="*/ 0 h 368576"/>
                <a:gd name="connsiteX3" fmla="*/ 2569936 w 2569936"/>
                <a:gd name="connsiteY3" fmla="*/ 368576 h 368576"/>
                <a:gd name="connsiteX4" fmla="*/ 0 w 2569936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9936" h="368576">
                  <a:moveTo>
                    <a:pt x="0" y="368576"/>
                  </a:moveTo>
                  <a:lnTo>
                    <a:pt x="428322" y="0"/>
                  </a:lnTo>
                  <a:lnTo>
                    <a:pt x="2141614" y="0"/>
                  </a:lnTo>
                  <a:lnTo>
                    <a:pt x="2569936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619971" tIns="20320" rIns="619973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3 - Instalación</a:t>
              </a:r>
            </a:p>
          </p:txBody>
        </p:sp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02A1AEA1-2249-FC43-0437-14ABCEC7CB41}"/>
                </a:ext>
              </a:extLst>
            </p:cNvPr>
            <p:cNvSpPr/>
            <p:nvPr/>
          </p:nvSpPr>
          <p:spPr>
            <a:xfrm>
              <a:off x="2922662" y="2156432"/>
              <a:ext cx="3426581" cy="368576"/>
            </a:xfrm>
            <a:custGeom>
              <a:avLst/>
              <a:gdLst>
                <a:gd name="connsiteX0" fmla="*/ 0 w 3426581"/>
                <a:gd name="connsiteY0" fmla="*/ 368576 h 368576"/>
                <a:gd name="connsiteX1" fmla="*/ 428322 w 3426581"/>
                <a:gd name="connsiteY1" fmla="*/ 0 h 368576"/>
                <a:gd name="connsiteX2" fmla="*/ 2998259 w 3426581"/>
                <a:gd name="connsiteY2" fmla="*/ 0 h 368576"/>
                <a:gd name="connsiteX3" fmla="*/ 3426581 w 3426581"/>
                <a:gd name="connsiteY3" fmla="*/ 368576 h 368576"/>
                <a:gd name="connsiteX4" fmla="*/ 0 w 3426581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6581" h="368576">
                  <a:moveTo>
                    <a:pt x="0" y="368576"/>
                  </a:moveTo>
                  <a:lnTo>
                    <a:pt x="428322" y="0"/>
                  </a:lnTo>
                  <a:lnTo>
                    <a:pt x="2998259" y="0"/>
                  </a:lnTo>
                  <a:lnTo>
                    <a:pt x="3426581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819856" tIns="20320" rIns="819856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4 – Planta/Unidad</a:t>
              </a:r>
            </a:p>
          </p:txBody>
        </p:sp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id="{6427C015-1BFE-AF1F-52F9-12DE5AE30105}"/>
                </a:ext>
              </a:extLst>
            </p:cNvPr>
            <p:cNvSpPr/>
            <p:nvPr/>
          </p:nvSpPr>
          <p:spPr>
            <a:xfrm>
              <a:off x="2494339" y="2525009"/>
              <a:ext cx="4283226" cy="368576"/>
            </a:xfrm>
            <a:custGeom>
              <a:avLst/>
              <a:gdLst>
                <a:gd name="connsiteX0" fmla="*/ 0 w 4283226"/>
                <a:gd name="connsiteY0" fmla="*/ 368576 h 368576"/>
                <a:gd name="connsiteX1" fmla="*/ 428322 w 4283226"/>
                <a:gd name="connsiteY1" fmla="*/ 0 h 368576"/>
                <a:gd name="connsiteX2" fmla="*/ 3854904 w 4283226"/>
                <a:gd name="connsiteY2" fmla="*/ 0 h 368576"/>
                <a:gd name="connsiteX3" fmla="*/ 4283226 w 4283226"/>
                <a:gd name="connsiteY3" fmla="*/ 368576 h 368576"/>
                <a:gd name="connsiteX4" fmla="*/ 0 w 4283226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83226" h="368576">
                  <a:moveTo>
                    <a:pt x="0" y="368576"/>
                  </a:moveTo>
                  <a:lnTo>
                    <a:pt x="428322" y="0"/>
                  </a:lnTo>
                  <a:lnTo>
                    <a:pt x="3854904" y="0"/>
                  </a:lnTo>
                  <a:lnTo>
                    <a:pt x="4283226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019740" tIns="20320" rIns="1019739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5 – Sección/Sistema</a:t>
              </a:r>
            </a:p>
          </p:txBody>
        </p:sp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D644483E-9116-A618-6368-17C76B06A43F}"/>
                </a:ext>
              </a:extLst>
            </p:cNvPr>
            <p:cNvSpPr/>
            <p:nvPr/>
          </p:nvSpPr>
          <p:spPr>
            <a:xfrm>
              <a:off x="2066017" y="2893585"/>
              <a:ext cx="5139871" cy="368576"/>
            </a:xfrm>
            <a:custGeom>
              <a:avLst/>
              <a:gdLst>
                <a:gd name="connsiteX0" fmla="*/ 0 w 5139871"/>
                <a:gd name="connsiteY0" fmla="*/ 368576 h 368576"/>
                <a:gd name="connsiteX1" fmla="*/ 428322 w 5139871"/>
                <a:gd name="connsiteY1" fmla="*/ 0 h 368576"/>
                <a:gd name="connsiteX2" fmla="*/ 4711549 w 5139871"/>
                <a:gd name="connsiteY2" fmla="*/ 0 h 368576"/>
                <a:gd name="connsiteX3" fmla="*/ 5139871 w 5139871"/>
                <a:gd name="connsiteY3" fmla="*/ 368576 h 368576"/>
                <a:gd name="connsiteX4" fmla="*/ 0 w 5139871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39871" h="368576">
                  <a:moveTo>
                    <a:pt x="0" y="368576"/>
                  </a:moveTo>
                  <a:lnTo>
                    <a:pt x="428322" y="0"/>
                  </a:lnTo>
                  <a:lnTo>
                    <a:pt x="4711549" y="0"/>
                  </a:lnTo>
                  <a:lnTo>
                    <a:pt x="5139871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219623" tIns="20320" rIns="1219624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6 – Unidad de Equipo</a:t>
              </a:r>
            </a:p>
          </p:txBody>
        </p:sp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id="{F2AD2DA2-FA82-E271-0ADE-3BE62E6C59EA}"/>
                </a:ext>
              </a:extLst>
            </p:cNvPr>
            <p:cNvSpPr/>
            <p:nvPr/>
          </p:nvSpPr>
          <p:spPr>
            <a:xfrm>
              <a:off x="1637694" y="3262162"/>
              <a:ext cx="5996517" cy="368576"/>
            </a:xfrm>
            <a:custGeom>
              <a:avLst/>
              <a:gdLst>
                <a:gd name="connsiteX0" fmla="*/ 0 w 5996517"/>
                <a:gd name="connsiteY0" fmla="*/ 368576 h 368576"/>
                <a:gd name="connsiteX1" fmla="*/ 428322 w 5996517"/>
                <a:gd name="connsiteY1" fmla="*/ 0 h 368576"/>
                <a:gd name="connsiteX2" fmla="*/ 5568195 w 5996517"/>
                <a:gd name="connsiteY2" fmla="*/ 0 h 368576"/>
                <a:gd name="connsiteX3" fmla="*/ 5996517 w 5996517"/>
                <a:gd name="connsiteY3" fmla="*/ 368576 h 368576"/>
                <a:gd name="connsiteX4" fmla="*/ 0 w 5996517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96517" h="368576">
                  <a:moveTo>
                    <a:pt x="0" y="368576"/>
                  </a:moveTo>
                  <a:lnTo>
                    <a:pt x="428322" y="0"/>
                  </a:lnTo>
                  <a:lnTo>
                    <a:pt x="5568195" y="0"/>
                  </a:lnTo>
                  <a:lnTo>
                    <a:pt x="5996517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419507" tIns="20320" rIns="1419508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7 – </a:t>
              </a:r>
              <a:r>
                <a:rPr lang="es-419" sz="1600" dirty="0" err="1"/>
                <a:t>Sub-unidad</a:t>
              </a:r>
              <a:endParaRPr lang="es-419" sz="1600" dirty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EB37E492-34C4-CB6E-77AB-ED50DA19E24B}"/>
                </a:ext>
              </a:extLst>
            </p:cNvPr>
            <p:cNvSpPr/>
            <p:nvPr/>
          </p:nvSpPr>
          <p:spPr>
            <a:xfrm>
              <a:off x="1209371" y="3630739"/>
              <a:ext cx="6853162" cy="368576"/>
            </a:xfrm>
            <a:custGeom>
              <a:avLst/>
              <a:gdLst>
                <a:gd name="connsiteX0" fmla="*/ 0 w 6853162"/>
                <a:gd name="connsiteY0" fmla="*/ 368576 h 368576"/>
                <a:gd name="connsiteX1" fmla="*/ 428322 w 6853162"/>
                <a:gd name="connsiteY1" fmla="*/ 0 h 368576"/>
                <a:gd name="connsiteX2" fmla="*/ 6424840 w 6853162"/>
                <a:gd name="connsiteY2" fmla="*/ 0 h 368576"/>
                <a:gd name="connsiteX3" fmla="*/ 6853162 w 6853162"/>
                <a:gd name="connsiteY3" fmla="*/ 368576 h 368576"/>
                <a:gd name="connsiteX4" fmla="*/ 0 w 6853162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53162" h="368576">
                  <a:moveTo>
                    <a:pt x="0" y="368576"/>
                  </a:moveTo>
                  <a:lnTo>
                    <a:pt x="428322" y="0"/>
                  </a:lnTo>
                  <a:lnTo>
                    <a:pt x="6424840" y="0"/>
                  </a:lnTo>
                  <a:lnTo>
                    <a:pt x="6853162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619392" tIns="20320" rIns="1619391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8 – Componente / </a:t>
              </a:r>
              <a:r>
                <a:rPr lang="es-419" sz="1600" dirty="0" err="1"/>
                <a:t>Item</a:t>
              </a:r>
              <a:r>
                <a:rPr lang="es-419" sz="1600" dirty="0"/>
                <a:t> Mantenible</a:t>
              </a:r>
            </a:p>
          </p:txBody>
        </p:sp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id="{D394699B-34A3-850C-77F4-7D7241F15D01}"/>
                </a:ext>
              </a:extLst>
            </p:cNvPr>
            <p:cNvSpPr/>
            <p:nvPr/>
          </p:nvSpPr>
          <p:spPr>
            <a:xfrm>
              <a:off x="781049" y="3999316"/>
              <a:ext cx="7709807" cy="368576"/>
            </a:xfrm>
            <a:custGeom>
              <a:avLst/>
              <a:gdLst>
                <a:gd name="connsiteX0" fmla="*/ 0 w 7709807"/>
                <a:gd name="connsiteY0" fmla="*/ 368576 h 368576"/>
                <a:gd name="connsiteX1" fmla="*/ 428322 w 7709807"/>
                <a:gd name="connsiteY1" fmla="*/ 0 h 368576"/>
                <a:gd name="connsiteX2" fmla="*/ 7281485 w 7709807"/>
                <a:gd name="connsiteY2" fmla="*/ 0 h 368576"/>
                <a:gd name="connsiteX3" fmla="*/ 7709807 w 7709807"/>
                <a:gd name="connsiteY3" fmla="*/ 368576 h 368576"/>
                <a:gd name="connsiteX4" fmla="*/ 0 w 7709807"/>
                <a:gd name="connsiteY4" fmla="*/ 368576 h 3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9807" h="368576">
                  <a:moveTo>
                    <a:pt x="0" y="368576"/>
                  </a:moveTo>
                  <a:lnTo>
                    <a:pt x="428322" y="0"/>
                  </a:lnTo>
                  <a:lnTo>
                    <a:pt x="7281485" y="0"/>
                  </a:lnTo>
                  <a:lnTo>
                    <a:pt x="7709807" y="368576"/>
                  </a:lnTo>
                  <a:lnTo>
                    <a:pt x="0" y="368576"/>
                  </a:lnTo>
                  <a:close/>
                </a:path>
              </a:pathLst>
            </a:custGeom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spcFirstLastPara="0" vert="horz" wrap="square" lIns="1819275" tIns="20320" rIns="1819275" bIns="20320" numCol="1" spcCol="1270" anchor="ctr" anchorCtr="0">
              <a:noAutofit/>
            </a:bodyPr>
            <a:lstStyle/>
            <a:p>
              <a:pPr algn="ctr" defTabSz="711182">
                <a:lnSpc>
                  <a:spcPct val="90000"/>
                </a:lnSpc>
                <a:spcAft>
                  <a:spcPct val="35000"/>
                </a:spcAft>
              </a:pPr>
              <a:r>
                <a:rPr lang="es-419" sz="1600" dirty="0"/>
                <a:t>9 - Pieza</a:t>
              </a:r>
            </a:p>
          </p:txBody>
        </p:sp>
      </p:grp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D1B94FC0-12EC-7458-0292-C4FAB0899C19}"/>
              </a:ext>
            </a:extLst>
          </p:cNvPr>
          <p:cNvCxnSpPr>
            <a:cxnSpLocks/>
          </p:cNvCxnSpPr>
          <p:nvPr/>
        </p:nvCxnSpPr>
        <p:spPr>
          <a:xfrm flipV="1">
            <a:off x="1023255" y="1390051"/>
            <a:ext cx="0" cy="24680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2B98A7F2-2B8D-CCB3-DF99-84FFECE35EFF}"/>
              </a:ext>
            </a:extLst>
          </p:cNvPr>
          <p:cNvCxnSpPr>
            <a:stCxn id="11" idx="1"/>
          </p:cNvCxnSpPr>
          <p:nvPr/>
        </p:nvCxnSpPr>
        <p:spPr>
          <a:xfrm flipH="1">
            <a:off x="1041399" y="3858113"/>
            <a:ext cx="22843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FB2BB26F-A199-B6A9-B6B8-0FD926CEFA6F}"/>
              </a:ext>
            </a:extLst>
          </p:cNvPr>
          <p:cNvCxnSpPr>
            <a:cxnSpLocks/>
          </p:cNvCxnSpPr>
          <p:nvPr/>
        </p:nvCxnSpPr>
        <p:spPr>
          <a:xfrm flipV="1">
            <a:off x="1023255" y="3858114"/>
            <a:ext cx="0" cy="20389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FAB393C-79EC-ACF1-955D-67F91F020B0D}"/>
              </a:ext>
            </a:extLst>
          </p:cNvPr>
          <p:cNvSpPr txBox="1"/>
          <p:nvPr/>
        </p:nvSpPr>
        <p:spPr>
          <a:xfrm rot="16200000">
            <a:off x="-296424" y="2264152"/>
            <a:ext cx="1866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1600" dirty="0"/>
              <a:t>Uso / ubicación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AAF8CB34-7F9C-B17C-A183-0FB30C96BFD7}"/>
              </a:ext>
            </a:extLst>
          </p:cNvPr>
          <p:cNvSpPr txBox="1"/>
          <p:nvPr/>
        </p:nvSpPr>
        <p:spPr>
          <a:xfrm rot="16200000">
            <a:off x="-315741" y="4445329"/>
            <a:ext cx="1866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1600" dirty="0"/>
              <a:t>Subdivisión de equipos</a:t>
            </a:r>
          </a:p>
        </p:txBody>
      </p:sp>
    </p:spTree>
    <p:extLst>
      <p:ext uri="{BB962C8B-B14F-4D97-AF65-F5344CB8AC3E}">
        <p14:creationId xmlns:p14="http://schemas.microsoft.com/office/powerpoint/2010/main" val="3128828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F93644C-6596-8DEE-1FB5-5015462BB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226"/>
          <a:stretch/>
        </p:blipFill>
        <p:spPr>
          <a:xfrm>
            <a:off x="1946706" y="1324303"/>
            <a:ext cx="8793920" cy="469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71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BAF6E92-4A54-FDA9-3D04-35D53A143F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314"/>
          <a:stretch/>
        </p:blipFill>
        <p:spPr>
          <a:xfrm>
            <a:off x="1888898" y="450416"/>
            <a:ext cx="7538881" cy="640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937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1782</TotalTime>
  <Words>1401</Words>
  <Application>Microsoft Office PowerPoint</Application>
  <PresentationFormat>Panorámica</PresentationFormat>
  <Paragraphs>199</Paragraphs>
  <Slides>38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Prompt</vt:lpstr>
      <vt:lpstr>Tema de Office</vt:lpstr>
      <vt:lpstr>Presentación de PowerPoint</vt:lpstr>
      <vt:lpstr>Presentación de PowerPoint</vt:lpstr>
      <vt:lpstr>Módulo 2</vt:lpstr>
      <vt:lpstr>Presentación de PowerPoint</vt:lpstr>
      <vt:lpstr>Taxonomía en Mantenimiento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Taller</vt:lpstr>
      <vt:lpstr>Gestión y Priorización del Trabajo</vt:lpstr>
      <vt:lpstr>Backlog</vt:lpstr>
      <vt:lpstr>Presentación de PowerPoint</vt:lpstr>
      <vt:lpstr>Presentación de PowerPoint</vt:lpstr>
      <vt:lpstr>Planificación y Programación Eficiente del Trabajo</vt:lpstr>
      <vt:lpstr>Planificación</vt:lpstr>
      <vt:lpstr>Wrench Time</vt:lpstr>
      <vt:lpstr>Flujo de una Orden de Trabajo</vt:lpstr>
      <vt:lpstr>Programación</vt:lpstr>
      <vt:lpstr>Presentación de PowerPoint</vt:lpstr>
      <vt:lpstr>Presentación de PowerPoint</vt:lpstr>
      <vt:lpstr>Taller de Programación semanal</vt:lpstr>
      <vt:lpstr>Organización del Trabajo de Acuerdo a la Planificación</vt:lpstr>
      <vt:lpstr>El programa diario</vt:lpstr>
      <vt:lpstr>Presentación de PowerPoint</vt:lpstr>
      <vt:lpstr>Taller de Programación diaria</vt:lpstr>
      <vt:lpstr>Supervisión de la Ejecución de Trabajos de Mantenimiento</vt:lpstr>
      <vt:lpstr>Supervisión del trabajo</vt:lpstr>
      <vt:lpstr>Presentación de PowerPoint</vt:lpstr>
      <vt:lpstr>Presentación de PowerPoint</vt:lpstr>
      <vt:lpstr>Elaboración de Informes de Tareas de Mantenimiento Ejecutadas</vt:lpstr>
      <vt:lpstr>Importancia de los reportes de trabajos</vt:lpstr>
      <vt:lpstr>Presentación de PowerPoint</vt:lpstr>
      <vt:lpstr>Presentación de PowerPoint</vt:lpstr>
      <vt:lpstr>Presentación de PowerPoint</vt:lpstr>
      <vt:lpstr>Validación de los reportes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Manuel Belaochaga</cp:lastModifiedBy>
  <cp:revision>13</cp:revision>
  <dcterms:created xsi:type="dcterms:W3CDTF">2022-04-19T18:02:09Z</dcterms:created>
  <dcterms:modified xsi:type="dcterms:W3CDTF">2023-06-25T23:09:06Z</dcterms:modified>
</cp:coreProperties>
</file>

<file path=docProps/thumbnail.jpeg>
</file>